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57" r:id="rId2"/>
    <p:sldId id="275" r:id="rId3"/>
    <p:sldId id="277" r:id="rId4"/>
    <p:sldId id="276" r:id="rId5"/>
    <p:sldId id="278" r:id="rId6"/>
    <p:sldId id="259" r:id="rId7"/>
    <p:sldId id="260" r:id="rId8"/>
    <p:sldId id="264" r:id="rId9"/>
    <p:sldId id="281" r:id="rId10"/>
    <p:sldId id="280" r:id="rId11"/>
    <p:sldId id="284" r:id="rId12"/>
    <p:sldId id="271" r:id="rId13"/>
    <p:sldId id="282" r:id="rId14"/>
    <p:sldId id="283" r:id="rId15"/>
    <p:sldId id="265" r:id="rId16"/>
    <p:sldId id="274" r:id="rId17"/>
    <p:sldId id="285" r:id="rId18"/>
    <p:sldId id="272" r:id="rId19"/>
    <p:sldId id="273" r:id="rId20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0" autoAdjust="0"/>
    <p:restoredTop sz="83206" autoAdjust="0"/>
  </p:normalViewPr>
  <p:slideViewPr>
    <p:cSldViewPr>
      <p:cViewPr varScale="1">
        <p:scale>
          <a:sx n="92" d="100"/>
          <a:sy n="92" d="100"/>
        </p:scale>
        <p:origin x="-14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916" y="-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US SIMS workshop, 27-30 May 2014, Maryland, USA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D5A2D-F402-48DD-B039-7154530A9D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9286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D010E-D1FB-41AC-82FA-21A2BDC5E24B}" type="datetimeFigureOut">
              <a:rPr lang="de-CH" smtClean="0"/>
              <a:t>01.04.2015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US SIMS workshop, 27-30 May 2014, Maryland, USA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25B60-F2BA-46E5-8E2D-2D2B4D1E38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97651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916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Maybe</a:t>
            </a:r>
            <a:r>
              <a:rPr lang="de-CH" dirty="0" smtClean="0"/>
              <a:t> not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for</a:t>
            </a:r>
            <a:r>
              <a:rPr lang="de-CH" baseline="0" dirty="0" smtClean="0"/>
              <a:t> SIMS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836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EMPA </a:t>
            </a:r>
            <a:r>
              <a:rPr lang="de-CH" dirty="0" err="1" smtClean="0"/>
              <a:t>setup</a:t>
            </a:r>
            <a:endParaRPr lang="de-C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346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Check</a:t>
            </a:r>
            <a:r>
              <a:rPr lang="de-CH" baseline="0" dirty="0" smtClean="0"/>
              <a:t> </a:t>
            </a:r>
            <a:r>
              <a:rPr lang="de-CH" dirty="0" smtClean="0"/>
              <a:t>Dan</a:t>
            </a:r>
            <a:r>
              <a:rPr lang="de-CH" baseline="0" dirty="0" smtClean="0"/>
              <a:t> Graham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3527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7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00" y="484721"/>
            <a:ext cx="1908000" cy="719562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1231200" y="37440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Willkommen</a:t>
            </a:r>
          </a:p>
          <a:p>
            <a:r>
              <a:rPr lang="de-CH" dirty="0" smtClean="0"/>
              <a:t>Welcome</a:t>
            </a:r>
          </a:p>
          <a:p>
            <a:r>
              <a:rPr lang="de-CH" dirty="0" err="1" smtClean="0"/>
              <a:t>Bienvenue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5796" y="3356992"/>
            <a:ext cx="8244000" cy="8064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5797" y="4221088"/>
            <a:ext cx="8244000" cy="5048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4522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95536" y="6381328"/>
            <a:ext cx="3968080" cy="365125"/>
          </a:xfrm>
        </p:spPr>
        <p:txBody>
          <a:bodyPr/>
          <a:lstStyle/>
          <a:p>
            <a:r>
              <a:rPr lang="en-GB" dirty="0" smtClean="0"/>
              <a:t>US SIMS workshop, 27-30 May 2014, Maryland, USA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9278-1BF9-4A71-B0D7-EEE398E57E71}" type="slidenum">
              <a:rPr lang="en-GB" smtClean="0"/>
              <a:pPr/>
              <a:t>‹Nr.›</a:t>
            </a:fld>
            <a:r>
              <a:rPr lang="en-GB" dirty="0" smtClean="0"/>
              <a:t>/18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396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929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965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88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35363"/>
            <a:ext cx="5111750" cy="4690800"/>
          </a:xfrm>
          <a:prstGeom prst="rect">
            <a:avLst/>
          </a:prstGeo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289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3752" y="1988840"/>
            <a:ext cx="6408712" cy="3888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457200" y="1334890"/>
            <a:ext cx="5486400" cy="43792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11"/>
          </p:nvPr>
        </p:nvSpPr>
        <p:spPr>
          <a:xfrm>
            <a:off x="453752" y="5877272"/>
            <a:ext cx="5486400" cy="43792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7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844675"/>
            <a:ext cx="9144000" cy="501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069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80" y="262181"/>
            <a:ext cx="1260000" cy="47518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US SIMS workshop, 27-30 May 2014, Maryland, USA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9278-1BF9-4A71-B0D7-EEE398E57E7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9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image" Target="../media/image23.png"/><Relationship Id="rId3" Type="http://schemas.microsoft.com/office/2007/relationships/media" Target="../media/media4.wmv"/><Relationship Id="rId7" Type="http://schemas.microsoft.com/office/2007/relationships/media" Target="../media/media6.wmv"/><Relationship Id="rId12" Type="http://schemas.openxmlformats.org/officeDocument/2006/relationships/image" Target="../media/image2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video" Target="../media/media5.wmv"/><Relationship Id="rId11" Type="http://schemas.openxmlformats.org/officeDocument/2006/relationships/image" Target="../media/image21.png"/><Relationship Id="rId5" Type="http://schemas.microsoft.com/office/2007/relationships/media" Target="../media/media5.wmv"/><Relationship Id="rId10" Type="http://schemas.openxmlformats.org/officeDocument/2006/relationships/image" Target="../media/image20.png"/><Relationship Id="rId4" Type="http://schemas.openxmlformats.org/officeDocument/2006/relationships/video" Target="../media/media4.wmv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idx="4294967295"/>
          </p:nvPr>
        </p:nvSpPr>
        <p:spPr>
          <a:xfrm>
            <a:off x="515797" y="2132856"/>
            <a:ext cx="8244000" cy="1143000"/>
          </a:xfrm>
        </p:spPr>
        <p:txBody>
          <a:bodyPr/>
          <a:lstStyle/>
          <a:p>
            <a:r>
              <a:rPr lang="en-GB" b="1" dirty="0"/>
              <a:t>SIMS-AFM-SEM combination for elemental mapping and 3D reconstruction</a:t>
            </a:r>
            <a:endParaRPr lang="en-GB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251520" y="3501008"/>
            <a:ext cx="8676456" cy="2304256"/>
          </a:xfrm>
        </p:spPr>
        <p:txBody>
          <a:bodyPr/>
          <a:lstStyle/>
          <a:p>
            <a:r>
              <a:rPr lang="de-CH" dirty="0" smtClean="0"/>
              <a:t> </a:t>
            </a:r>
          </a:p>
          <a:p>
            <a:pPr algn="ctr"/>
            <a:r>
              <a:rPr lang="de-CH" u="sng" dirty="0" smtClean="0"/>
              <a:t>Lex Pillatsch</a:t>
            </a:r>
            <a:r>
              <a:rPr lang="de-CH" u="sng" baseline="50000" dirty="0" smtClean="0"/>
              <a:t>a</a:t>
            </a:r>
            <a:r>
              <a:rPr lang="de-CH" dirty="0" smtClean="0"/>
              <a:t>, </a:t>
            </a:r>
            <a:r>
              <a:rPr lang="de-CH" dirty="0"/>
              <a:t>James </a:t>
            </a:r>
            <a:r>
              <a:rPr lang="de-CH" dirty="0" smtClean="0"/>
              <a:t>Whitby</a:t>
            </a:r>
            <a:r>
              <a:rPr lang="de-CH" baseline="50000" dirty="0" smtClean="0"/>
              <a:t>a</a:t>
            </a:r>
            <a:r>
              <a:rPr lang="de-CH" dirty="0" smtClean="0"/>
              <a:t>, Leandro von Werra</a:t>
            </a:r>
            <a:r>
              <a:rPr lang="de-CH" baseline="50000" dirty="0" smtClean="0"/>
              <a:t>a</a:t>
            </a:r>
            <a:r>
              <a:rPr lang="de-CH" dirty="0" smtClean="0"/>
              <a:t>, </a:t>
            </a:r>
            <a:r>
              <a:rPr lang="de-CH" dirty="0"/>
              <a:t>Frederik </a:t>
            </a:r>
            <a:r>
              <a:rPr lang="de-CH" dirty="0" smtClean="0"/>
              <a:t>Oestlund</a:t>
            </a:r>
            <a:r>
              <a:rPr lang="de-CH" baseline="50000" dirty="0" smtClean="0"/>
              <a:t>b</a:t>
            </a:r>
            <a:r>
              <a:rPr lang="de-CH" dirty="0" smtClean="0"/>
              <a:t>,</a:t>
            </a:r>
            <a:endParaRPr lang="de-CH" dirty="0"/>
          </a:p>
          <a:p>
            <a:pPr algn="ctr"/>
            <a:r>
              <a:rPr lang="de-CH" dirty="0" smtClean="0"/>
              <a:t> Johann Michler</a:t>
            </a:r>
            <a:r>
              <a:rPr lang="de-CH" baseline="50000" dirty="0" smtClean="0"/>
              <a:t>a</a:t>
            </a:r>
          </a:p>
          <a:p>
            <a:pPr algn="ctr"/>
            <a:r>
              <a:rPr lang="de-CH" dirty="0" smtClean="0"/>
              <a:t> </a:t>
            </a:r>
          </a:p>
          <a:p>
            <a:pPr algn="ctr"/>
            <a:r>
              <a:rPr lang="en-GB" baseline="50000" dirty="0" err="1" smtClean="0"/>
              <a:t>a</a:t>
            </a:r>
            <a:r>
              <a:rPr lang="en-GB" dirty="0" err="1" smtClean="0"/>
              <a:t>Empa</a:t>
            </a:r>
            <a:r>
              <a:rPr lang="en-GB" dirty="0"/>
              <a:t>, Swiss Federal Laboratories for Materials Science and </a:t>
            </a:r>
            <a:r>
              <a:rPr lang="en-GB" dirty="0" smtClean="0"/>
              <a:t>Technology</a:t>
            </a:r>
          </a:p>
          <a:p>
            <a:pPr algn="ctr"/>
            <a:r>
              <a:rPr lang="en-GB" baseline="50000" dirty="0" smtClean="0"/>
              <a:t>b</a:t>
            </a:r>
            <a:r>
              <a:rPr lang="en-GB" dirty="0" smtClean="0"/>
              <a:t>TOFWERK AG, Thun, Switzerland</a:t>
            </a:r>
            <a:endParaRPr lang="en-GB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62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963868" y="5742548"/>
            <a:ext cx="377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Elemental information by SIMS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16216" y="352237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Depth information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08699" y="2077550"/>
            <a:ext cx="483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Roughness measurement by AFM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10449" y="1556792"/>
            <a:ext cx="318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Tip positioning on the surface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10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AFM-SIMS </a:t>
            </a:r>
            <a:r>
              <a:rPr lang="de-CH" dirty="0" err="1"/>
              <a:t>combination</a:t>
            </a:r>
            <a:endParaRPr lang="en-GB" dirty="0"/>
          </a:p>
        </p:txBody>
      </p:sp>
      <p:pic>
        <p:nvPicPr>
          <p:cNvPr id="5" name="Tip movement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980728"/>
            <a:ext cx="3035829" cy="2276872"/>
          </a:xfrm>
          <a:prstGeom prst="rect">
            <a:avLst/>
          </a:prstGeom>
        </p:spPr>
      </p:pic>
      <p:pic>
        <p:nvPicPr>
          <p:cNvPr id="6" name="Tip movement 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3594379"/>
            <a:ext cx="3043857" cy="22828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9952" y="2861279"/>
            <a:ext cx="2088232" cy="2060848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250060" y="2954398"/>
            <a:ext cx="1868016" cy="1903022"/>
          </a:xfrm>
          <a:prstGeom prst="rect">
            <a:avLst/>
          </a:prstGeom>
          <a:noFill/>
          <a:ln w="50800">
            <a:solidFill>
              <a:schemeClr val="accent3">
                <a:lumMod val="75000"/>
                <a:lumOff val="25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572240" y="4337230"/>
            <a:ext cx="1091671" cy="1066651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139952" y="2861279"/>
            <a:ext cx="2088232" cy="2060848"/>
          </a:xfrm>
          <a:prstGeom prst="rect">
            <a:avLst/>
          </a:prstGeom>
          <a:noFill/>
          <a:ln w="50800">
            <a:solidFill>
              <a:schemeClr val="accent5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250058" y="2940192"/>
            <a:ext cx="1868016" cy="1903022"/>
          </a:xfrm>
          <a:prstGeom prst="rect">
            <a:avLst/>
          </a:prstGeom>
          <a:noFill/>
          <a:ln w="50800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572240" y="4337230"/>
            <a:ext cx="1091671" cy="1066651"/>
          </a:xfrm>
          <a:prstGeom prst="rect">
            <a:avLst/>
          </a:prstGeom>
          <a:noFill/>
          <a:ln w="50800">
            <a:solidFill>
              <a:schemeClr val="accent5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910449" y="1556792"/>
            <a:ext cx="325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Tip positioning on the surface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3908699" y="2077550"/>
            <a:ext cx="4832408" cy="783729"/>
            <a:chOff x="3908699" y="1780226"/>
            <a:chExt cx="4832408" cy="783729"/>
          </a:xfrm>
        </p:grpSpPr>
        <p:sp>
          <p:nvSpPr>
            <p:cNvPr id="13" name="TextBox 12"/>
            <p:cNvSpPr txBox="1"/>
            <p:nvPr/>
          </p:nvSpPr>
          <p:spPr>
            <a:xfrm>
              <a:off x="3908699" y="1780226"/>
              <a:ext cx="483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Roughness measurement by AFM</a:t>
              </a:r>
              <a:endParaRPr lang="en-GB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550847" y="2149558"/>
              <a:ext cx="0" cy="414397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963866" y="4977938"/>
            <a:ext cx="3776484" cy="1133942"/>
            <a:chOff x="3963866" y="4977938"/>
            <a:chExt cx="3776484" cy="1133942"/>
          </a:xfrm>
        </p:grpSpPr>
        <p:sp>
          <p:nvSpPr>
            <p:cNvPr id="15" name="TextBox 14"/>
            <p:cNvSpPr txBox="1"/>
            <p:nvPr/>
          </p:nvSpPr>
          <p:spPr>
            <a:xfrm>
              <a:off x="3963866" y="5742548"/>
              <a:ext cx="3776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Elemental information by SIMS</a:t>
              </a:r>
              <a:endParaRPr lang="en-GB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5184064" y="4977938"/>
              <a:ext cx="4" cy="76461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516216" y="3522371"/>
            <a:ext cx="2520280" cy="924033"/>
            <a:chOff x="6516216" y="3225047"/>
            <a:chExt cx="2520280" cy="924033"/>
          </a:xfrm>
        </p:grpSpPr>
        <p:sp>
          <p:nvSpPr>
            <p:cNvPr id="14" name="TextBox 13"/>
            <p:cNvSpPr txBox="1"/>
            <p:nvPr/>
          </p:nvSpPr>
          <p:spPr>
            <a:xfrm>
              <a:off x="6516216" y="3225047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Depth information</a:t>
              </a:r>
              <a:endParaRPr lang="en-GB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6663911" y="3625509"/>
              <a:ext cx="860417" cy="52357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179512" y="764704"/>
            <a:ext cx="648072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3059832" y="764704"/>
            <a:ext cx="648072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3203848" y="838453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Tip motion and </a:t>
            </a:r>
            <a:r>
              <a:rPr lang="en-GB" dirty="0"/>
              <a:t>data </a:t>
            </a:r>
            <a:r>
              <a:rPr lang="en-GB" dirty="0" smtClean="0"/>
              <a:t>acquisition controlled by a python script</a:t>
            </a:r>
            <a:endParaRPr lang="en-GB" dirty="0"/>
          </a:p>
        </p:txBody>
      </p:sp>
      <p:sp>
        <p:nvSpPr>
          <p:cNvPr id="38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1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3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/>
      <p:bldP spid="29" grpId="0"/>
      <p:bldP spid="28" grpId="0"/>
      <p:bldP spid="34" grpId="0"/>
      <p:bldP spid="7" grpId="0" animBg="1"/>
      <p:bldP spid="7" grpId="1" animBg="1"/>
      <p:bldP spid="7" grpId="2" animBg="1"/>
      <p:bldP spid="7" grpId="3" animBg="1"/>
      <p:bldP spid="8" grpId="0" animBg="1"/>
      <p:bldP spid="9" grpId="0" animBg="1"/>
      <p:bldP spid="9" grpId="1" animBg="1"/>
      <p:bldP spid="9" grpId="2" animBg="1"/>
      <p:bldP spid="9" grpId="3" animBg="1"/>
      <p:bldP spid="10" grpId="0" animBg="1"/>
      <p:bldP spid="11" grpId="0" animBg="1"/>
      <p:bldP spid="11" grpId="1" animBg="1"/>
      <p:bldP spid="11" grpId="2" animBg="1"/>
      <p:bldP spid="12" grpId="0" animBg="1"/>
      <p:bldP spid="16" grpId="0"/>
      <p:bldP spid="16" grpId="1"/>
      <p:bldP spid="16" grpId="2"/>
      <p:bldP spid="16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11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AFM roughness and depth determination</a:t>
            </a:r>
            <a:br>
              <a:rPr lang="en-GB" dirty="0" smtClean="0"/>
            </a:br>
            <a:endParaRPr lang="en-GB" dirty="0"/>
          </a:p>
        </p:txBody>
      </p:sp>
      <p:grpSp>
        <p:nvGrpSpPr>
          <p:cNvPr id="2053" name="Group 2052"/>
          <p:cNvGrpSpPr/>
          <p:nvPr/>
        </p:nvGrpSpPr>
        <p:grpSpPr>
          <a:xfrm>
            <a:off x="250228" y="692696"/>
            <a:ext cx="8138196" cy="5544616"/>
            <a:chOff x="250228" y="692696"/>
            <a:chExt cx="8138196" cy="5544616"/>
          </a:xfrm>
        </p:grpSpPr>
        <p:grpSp>
          <p:nvGrpSpPr>
            <p:cNvPr id="2049" name="Group 2048"/>
            <p:cNvGrpSpPr/>
            <p:nvPr/>
          </p:nvGrpSpPr>
          <p:grpSpPr>
            <a:xfrm>
              <a:off x="250228" y="692696"/>
              <a:ext cx="8138196" cy="5544616"/>
              <a:chOff x="250228" y="908720"/>
              <a:chExt cx="8138196" cy="5544616"/>
            </a:xfrm>
          </p:grpSpPr>
          <p:pic>
            <p:nvPicPr>
              <p:cNvPr id="2051" name="Picture 3" descr="C:\Users\ple\Desktop\EMPA-Lex Pillatsch\Samples and information\SIMS-AFM on VCSEL\20150312 SIMS-AFM VCSEL measurements\AFM\AFM data evaluation\AFM_SIMS-VCSEL_20keV_50pA_10x10-2015.03.12005 depth ps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7" y="1881336"/>
                <a:ext cx="3302000" cy="45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C:\Users\ple\Desktop\EMPA-Lex Pillatsch\Samples and information\SIMS-AFM on VCSEL\20150312 SIMS-AFM VCSEL measurements\AFM\AFM data evaluation\AFM_SIMS-VCSEL_20keV_50pA_10x10-2015.03.12004 treated p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228" y="931076"/>
                <a:ext cx="4330527" cy="3799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3625527" y="4190494"/>
                <a:ext cx="130931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283968" y="2908576"/>
                <a:ext cx="64807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932040" y="2723910"/>
                <a:ext cx="34563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AFM roughness measurement</a:t>
                </a:r>
                <a:endParaRPr lang="en-GB" sz="2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951442" y="3950685"/>
                <a:ext cx="31806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AFM depth calibration</a:t>
                </a:r>
                <a:endParaRPr lang="en-GB" sz="2400" dirty="0"/>
              </a:p>
            </p:txBody>
          </p:sp>
          <p:pic>
            <p:nvPicPr>
              <p:cNvPr id="2052" name="Picture 4" descr="C:\Users\ple\Desktop\EMPA-Lex Pillatsch\Conferences and Presentations\Microscopy of Semiconducting Materials\SIMS Fram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783176">
                <a:off x="1021553" y="899928"/>
                <a:ext cx="2298864" cy="2316448"/>
              </a:xfrm>
              <a:prstGeom prst="rect">
                <a:avLst/>
              </a:prstGeom>
              <a:noFill/>
              <a:scene3d>
                <a:camera prst="orthographicFront">
                  <a:rot lat="2400000" lon="17700000" rev="198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>
                <a:off x="3697536" y="2155212"/>
                <a:ext cx="122791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4932039" y="1939188"/>
                <a:ext cx="18614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SIMS profile</a:t>
                </a:r>
                <a:endParaRPr lang="en-GB" sz="2400" dirty="0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2123726" y="3462784"/>
              <a:ext cx="0" cy="522802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79204" y="2400741"/>
              <a:ext cx="17021" cy="428046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4" name="Picture 5" descr="C:\Users\ple\Desktop\EMPA-Lex Pillatsch\Samples and information\SIMS-AFM on VCSEL\20150312 SIMS-AFM VCSEL measurements\AFM\AFM data evaluation\AFM_SIMS-VCSEL_20keV_50pA_10x10-2015.03.12019 depth measure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75" y="4235621"/>
            <a:ext cx="3607742" cy="20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4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smtClean="0"/>
              <a:t>AFM-SIMS on </a:t>
            </a:r>
            <a:r>
              <a:rPr lang="de-CH" dirty="0" err="1" smtClean="0"/>
              <a:t>Vertical</a:t>
            </a:r>
            <a:r>
              <a:rPr lang="de-CH" dirty="0" smtClean="0"/>
              <a:t> </a:t>
            </a:r>
            <a:r>
              <a:rPr lang="de-CH" dirty="0" err="1" smtClean="0"/>
              <a:t>Cavity</a:t>
            </a:r>
            <a:r>
              <a:rPr lang="de-CH" dirty="0" smtClean="0"/>
              <a:t> Surface </a:t>
            </a:r>
            <a:r>
              <a:rPr lang="de-CH" dirty="0" err="1" smtClean="0"/>
              <a:t>Emitting</a:t>
            </a:r>
            <a:r>
              <a:rPr lang="de-CH" dirty="0" smtClean="0"/>
              <a:t> Laser (VCSEL)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12</a:t>
            </a:fld>
            <a:r>
              <a:rPr lang="en-GB" dirty="0" smtClean="0"/>
              <a:t>/18</a:t>
            </a:r>
            <a:endParaRPr lang="en-GB" dirty="0"/>
          </a:p>
        </p:txBody>
      </p:sp>
      <p:pic>
        <p:nvPicPr>
          <p:cNvPr id="9220" name="Picture 4" descr="C:\Users\ple\Desktop\EMPA-Lex Pillatsch\Conferences\US Workshop\Presentation\VCSEL\Graph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3001"/>
            <a:ext cx="5331173" cy="374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/>
          <p:cNvSpPr/>
          <p:nvPr/>
        </p:nvSpPr>
        <p:spPr>
          <a:xfrm>
            <a:off x="1403648" y="3383527"/>
            <a:ext cx="1512168" cy="1426715"/>
          </a:xfrm>
          <a:prstGeom prst="rect">
            <a:avLst/>
          </a:prstGeom>
          <a:noFill/>
          <a:ln>
            <a:solidFill>
              <a:schemeClr val="accent3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3203848" y="2278506"/>
            <a:ext cx="1584176" cy="253173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5076057" y="2224178"/>
            <a:ext cx="1297298" cy="1792233"/>
          </a:xfrm>
          <a:prstGeom prst="rect">
            <a:avLst/>
          </a:prstGeom>
          <a:noFill/>
          <a:ln>
            <a:solidFill>
              <a:schemeClr val="accent3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5076057" y="4397458"/>
            <a:ext cx="1332537" cy="96622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560139" y="1412776"/>
            <a:ext cx="1122834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err="1" smtClean="0"/>
              <a:t>InP</a:t>
            </a:r>
            <a:r>
              <a:rPr lang="de-CH" dirty="0" smtClean="0"/>
              <a:t> (10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571047" y="1680695"/>
            <a:ext cx="1385945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err="1" smtClean="0"/>
              <a:t>AlInAs</a:t>
            </a:r>
            <a:r>
              <a:rPr lang="de-CH" dirty="0" smtClean="0"/>
              <a:t> (80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571047" y="1903533"/>
            <a:ext cx="1122834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err="1" smtClean="0"/>
              <a:t>InP</a:t>
            </a:r>
            <a:r>
              <a:rPr lang="de-CH" dirty="0" smtClean="0"/>
              <a:t> (10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571047" y="2395687"/>
            <a:ext cx="2105409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smtClean="0"/>
              <a:t>Al</a:t>
            </a:r>
            <a:r>
              <a:rPr lang="de-CH" baseline="-25000" dirty="0" smtClean="0"/>
              <a:t>x</a:t>
            </a:r>
            <a:r>
              <a:rPr lang="de-CH" dirty="0" smtClean="0"/>
              <a:t>Ga</a:t>
            </a:r>
            <a:r>
              <a:rPr lang="de-CH" baseline="-25000" dirty="0" smtClean="0"/>
              <a:t>1-x</a:t>
            </a:r>
            <a:r>
              <a:rPr lang="de-CH" dirty="0" smtClean="0"/>
              <a:t>In</a:t>
            </a:r>
            <a:r>
              <a:rPr lang="de-CH" baseline="-25000" dirty="0" smtClean="0"/>
              <a:t>y</a:t>
            </a:r>
            <a:r>
              <a:rPr lang="de-CH" dirty="0" smtClean="0"/>
              <a:t>As</a:t>
            </a:r>
            <a:r>
              <a:rPr lang="de-CH" baseline="-25000" dirty="0" smtClean="0"/>
              <a:t>1-y</a:t>
            </a:r>
            <a:r>
              <a:rPr lang="de-CH" dirty="0" smtClean="0"/>
              <a:t> (44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571047" y="2770780"/>
            <a:ext cx="1226727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err="1" smtClean="0"/>
              <a:t>InP</a:t>
            </a:r>
            <a:r>
              <a:rPr lang="de-CH" dirty="0" smtClean="0"/>
              <a:t> (155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6581364" y="4397458"/>
            <a:ext cx="1417113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err="1" smtClean="0"/>
              <a:t>GaAs</a:t>
            </a:r>
            <a:r>
              <a:rPr lang="de-CH" dirty="0" smtClean="0"/>
              <a:t> (100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6604458" y="4647520"/>
            <a:ext cx="1928790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smtClean="0"/>
              <a:t>Al</a:t>
            </a:r>
            <a:r>
              <a:rPr lang="de-CH" baseline="-25000" dirty="0" smtClean="0"/>
              <a:t>0.9</a:t>
            </a:r>
            <a:r>
              <a:rPr lang="de-CH" dirty="0" smtClean="0"/>
              <a:t>Ga</a:t>
            </a:r>
            <a:r>
              <a:rPr lang="de-CH" baseline="-25000" dirty="0" smtClean="0"/>
              <a:t>0.1</a:t>
            </a:r>
            <a:r>
              <a:rPr lang="de-CH" dirty="0" smtClean="0"/>
              <a:t>As (100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6570975" y="5553212"/>
            <a:ext cx="1437892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err="1" smtClean="0"/>
              <a:t>GaAs</a:t>
            </a:r>
            <a:r>
              <a:rPr lang="de-CH" dirty="0" smtClean="0"/>
              <a:t> </a:t>
            </a:r>
            <a:r>
              <a:rPr lang="de-CH" dirty="0" err="1" smtClean="0"/>
              <a:t>substrate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6571047" y="4016411"/>
            <a:ext cx="1226727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err="1" smtClean="0"/>
              <a:t>InP</a:t>
            </a:r>
            <a:r>
              <a:rPr lang="de-CH" dirty="0" smtClean="0"/>
              <a:t> (280 </a:t>
            </a:r>
            <a:r>
              <a:rPr lang="de-CH" dirty="0" err="1" smtClean="0"/>
              <a:t>nm</a:t>
            </a:r>
            <a:r>
              <a:rPr lang="de-CH" dirty="0" smtClean="0"/>
              <a:t>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205741" y="1657601"/>
            <a:ext cx="1108409" cy="125031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205741" y="1778502"/>
            <a:ext cx="1108409" cy="125031"/>
          </a:xfrm>
          <a:prstGeom prst="rect">
            <a:avLst/>
          </a:prstGeom>
          <a:solidFill>
            <a:srgbClr val="AF21B2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5205741" y="2243431"/>
            <a:ext cx="1108409" cy="125031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205741" y="2368462"/>
            <a:ext cx="1108409" cy="125031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205741" y="4432749"/>
            <a:ext cx="1108409" cy="2500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05741" y="4682811"/>
            <a:ext cx="1108409" cy="250062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205741" y="1881407"/>
            <a:ext cx="1108409" cy="125031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205741" y="2493493"/>
            <a:ext cx="1108409" cy="125031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205741" y="2618524"/>
            <a:ext cx="1108409" cy="125031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205741" y="2743556"/>
            <a:ext cx="1108409" cy="125031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205741" y="2868587"/>
            <a:ext cx="1108409" cy="125031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205741" y="3337944"/>
            <a:ext cx="1108409" cy="125031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205741" y="3462975"/>
            <a:ext cx="1108409" cy="125031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205741" y="3588006"/>
            <a:ext cx="1108409" cy="125031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205741" y="3713037"/>
            <a:ext cx="1108409" cy="125031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205741" y="3838068"/>
            <a:ext cx="1108409" cy="125031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205741" y="4032547"/>
            <a:ext cx="1108409" cy="288371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205741" y="5463473"/>
            <a:ext cx="1108409" cy="5001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5538322" y="3008531"/>
            <a:ext cx="347005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smtClean="0"/>
              <a:t>5x</a:t>
            </a:r>
            <a:endParaRPr lang="en-GB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5163261" y="1661739"/>
            <a:ext cx="0" cy="1288415"/>
          </a:xfrm>
          <a:prstGeom prst="line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160043" y="4032547"/>
            <a:ext cx="0" cy="895510"/>
          </a:xfrm>
          <a:prstGeom prst="line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160043" y="2975975"/>
            <a:ext cx="0" cy="1040436"/>
          </a:xfrm>
          <a:prstGeom prst="line">
            <a:avLst/>
          </a:prstGeom>
          <a:ln>
            <a:prstDash val="dash"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161652" y="4943254"/>
            <a:ext cx="0" cy="520217"/>
          </a:xfrm>
          <a:prstGeom prst="line">
            <a:avLst/>
          </a:prstGeom>
          <a:ln>
            <a:prstDash val="dash"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163261" y="5463472"/>
            <a:ext cx="0" cy="500125"/>
          </a:xfrm>
          <a:prstGeom prst="line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538322" y="5043041"/>
            <a:ext cx="450900" cy="32064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de-CH" dirty="0" smtClean="0"/>
              <a:t>35x</a:t>
            </a:r>
            <a:endParaRPr lang="en-GB" dirty="0"/>
          </a:p>
        </p:txBody>
      </p:sp>
      <p:cxnSp>
        <p:nvCxnSpPr>
          <p:cNvPr id="83" name="Elbow Connector 82"/>
          <p:cNvCxnSpPr>
            <a:stCxn id="5" idx="3"/>
            <a:endCxn id="24" idx="1"/>
          </p:cNvCxnSpPr>
          <p:nvPr/>
        </p:nvCxnSpPr>
        <p:spPr>
          <a:xfrm flipV="1">
            <a:off x="6314150" y="1573098"/>
            <a:ext cx="245988" cy="147018"/>
          </a:xfrm>
          <a:prstGeom prst="bentConnector3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26" idx="1"/>
            <a:endCxn id="11" idx="3"/>
          </p:cNvCxnSpPr>
          <p:nvPr/>
        </p:nvCxnSpPr>
        <p:spPr>
          <a:xfrm rot="10800000">
            <a:off x="6314151" y="1943924"/>
            <a:ext cx="256896" cy="119932"/>
          </a:xfrm>
          <a:prstGeom prst="bentConnector3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6" idx="3"/>
            <a:endCxn id="25" idx="1"/>
          </p:cNvCxnSpPr>
          <p:nvPr/>
        </p:nvCxnSpPr>
        <p:spPr>
          <a:xfrm>
            <a:off x="6314150" y="1841017"/>
            <a:ext cx="256896" cy="0"/>
          </a:xfrm>
          <a:prstGeom prst="lin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ight Brace 88"/>
          <p:cNvSpPr/>
          <p:nvPr/>
        </p:nvSpPr>
        <p:spPr>
          <a:xfrm>
            <a:off x="6373354" y="2224178"/>
            <a:ext cx="128448" cy="784354"/>
          </a:xfrm>
          <a:prstGeom prst="rightBrac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1" name="Straight Connector 90"/>
          <p:cNvCxnSpPr>
            <a:stCxn id="45" idx="1"/>
            <a:endCxn id="22" idx="3"/>
          </p:cNvCxnSpPr>
          <p:nvPr/>
        </p:nvCxnSpPr>
        <p:spPr>
          <a:xfrm flipH="1">
            <a:off x="6314150" y="4176733"/>
            <a:ext cx="256896" cy="0"/>
          </a:xfrm>
          <a:prstGeom prst="lin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9" idx="1"/>
            <a:endCxn id="9" idx="3"/>
          </p:cNvCxnSpPr>
          <p:nvPr/>
        </p:nvCxnSpPr>
        <p:spPr>
          <a:xfrm flipH="1">
            <a:off x="6314150" y="4557780"/>
            <a:ext cx="267214" cy="0"/>
          </a:xfrm>
          <a:prstGeom prst="lin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30" idx="1"/>
            <a:endCxn id="10" idx="3"/>
          </p:cNvCxnSpPr>
          <p:nvPr/>
        </p:nvCxnSpPr>
        <p:spPr>
          <a:xfrm flipH="1">
            <a:off x="6314150" y="4807842"/>
            <a:ext cx="290308" cy="0"/>
          </a:xfrm>
          <a:prstGeom prst="lin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23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5" grpId="0" animBg="1"/>
      <p:bldP spid="98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66412"/>
            <a:ext cx="5538744" cy="38869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13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AFM-SIMS data acquisition</a:t>
            </a:r>
            <a:endParaRPr lang="en-GB" dirty="0"/>
          </a:p>
        </p:txBody>
      </p:sp>
      <p:pic>
        <p:nvPicPr>
          <p:cNvPr id="5" name="Al sign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536" y="1052736"/>
            <a:ext cx="2016224" cy="1512168"/>
          </a:xfrm>
          <a:prstGeom prst="rect">
            <a:avLst/>
          </a:prstGeom>
        </p:spPr>
      </p:pic>
      <p:pic>
        <p:nvPicPr>
          <p:cNvPr id="6" name="Ga Signal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11760" y="1052736"/>
            <a:ext cx="2016224" cy="1512168"/>
          </a:xfrm>
          <a:prstGeom prst="rect">
            <a:avLst/>
          </a:prstGeom>
        </p:spPr>
      </p:pic>
      <p:pic>
        <p:nvPicPr>
          <p:cNvPr id="7" name="In Signal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35635" y="1052736"/>
            <a:ext cx="2016224" cy="1512168"/>
          </a:xfrm>
          <a:prstGeom prst="rect">
            <a:avLst/>
          </a:prstGeom>
        </p:spPr>
      </p:pic>
      <p:pic>
        <p:nvPicPr>
          <p:cNvPr id="8" name="AFM Images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8036" y="1062053"/>
            <a:ext cx="2003801" cy="1502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7148" y="949382"/>
            <a:ext cx="36004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123728" y="964642"/>
            <a:ext cx="576064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139952" y="908720"/>
            <a:ext cx="576064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121390" y="944724"/>
            <a:ext cx="682857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316417" y="964486"/>
            <a:ext cx="341428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27169" y="1057509"/>
            <a:ext cx="5652462" cy="28325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27168" y="2276872"/>
            <a:ext cx="5652462" cy="31287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83568" y="1340768"/>
            <a:ext cx="292032" cy="9361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842196" y="1340768"/>
            <a:ext cx="292032" cy="9361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695792" y="1340768"/>
            <a:ext cx="292032" cy="9361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851920" y="1340768"/>
            <a:ext cx="292032" cy="9361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716016" y="1340768"/>
            <a:ext cx="292032" cy="9361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868144" y="1340768"/>
            <a:ext cx="253246" cy="9361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1547664" y="2852936"/>
            <a:ext cx="3896083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15" y="2852936"/>
            <a:ext cx="2776523" cy="31031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364313" y="2996952"/>
            <a:ext cx="943991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868144" y="1052736"/>
            <a:ext cx="936104" cy="28803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5868144" y="2276872"/>
            <a:ext cx="936104" cy="27682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89105" y="98072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 smtClean="0">
                <a:solidFill>
                  <a:schemeClr val="bg1"/>
                </a:solidFill>
              </a:rPr>
              <a:t>27</a:t>
            </a:r>
            <a:r>
              <a:rPr lang="en-GB" sz="2400" dirty="0" smtClean="0">
                <a:solidFill>
                  <a:schemeClr val="bg1"/>
                </a:solidFill>
              </a:rPr>
              <a:t>Al</a:t>
            </a:r>
            <a:r>
              <a:rPr lang="en-GB" sz="2400" baseline="50000" dirty="0" smtClean="0">
                <a:solidFill>
                  <a:schemeClr val="bg1"/>
                </a:solidFill>
              </a:rPr>
              <a:t>+</a:t>
            </a:r>
            <a:endParaRPr lang="en-GB" sz="2400" baseline="50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9073" y="980728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 smtClean="0">
                <a:solidFill>
                  <a:schemeClr val="bg1"/>
                </a:solidFill>
              </a:rPr>
              <a:t>69</a:t>
            </a:r>
            <a:r>
              <a:rPr lang="en-GB" sz="2400" dirty="0" smtClean="0">
                <a:solidFill>
                  <a:schemeClr val="bg1"/>
                </a:solidFill>
              </a:rPr>
              <a:t>Ga</a:t>
            </a:r>
            <a:r>
              <a:rPr lang="en-GB" sz="2400" baseline="50000" dirty="0" smtClean="0">
                <a:solidFill>
                  <a:schemeClr val="bg1"/>
                </a:solidFill>
              </a:rPr>
              <a:t>+</a:t>
            </a:r>
            <a:endParaRPr lang="en-GB" sz="2400" baseline="50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980728"/>
            <a:ext cx="88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 smtClean="0">
                <a:solidFill>
                  <a:schemeClr val="bg1"/>
                </a:solidFill>
              </a:rPr>
              <a:t>115</a:t>
            </a:r>
            <a:r>
              <a:rPr lang="en-GB" sz="2400" dirty="0" smtClean="0">
                <a:solidFill>
                  <a:schemeClr val="bg1"/>
                </a:solidFill>
              </a:rPr>
              <a:t>In</a:t>
            </a:r>
            <a:r>
              <a:rPr lang="en-GB" sz="2400" baseline="50000" dirty="0" smtClean="0">
                <a:solidFill>
                  <a:schemeClr val="bg1"/>
                </a:solidFill>
              </a:rPr>
              <a:t>+</a:t>
            </a:r>
            <a:endParaRPr lang="en-GB" sz="2400" baseline="50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09786" y="980728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AFM</a:t>
            </a:r>
            <a:endParaRPr lang="en-GB" sz="2400" baseline="50000" dirty="0">
              <a:solidFill>
                <a:schemeClr val="bg1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1117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4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2" presetClass="exit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3" dur="5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14</a:t>
            </a:fld>
            <a:r>
              <a:rPr lang="en-GB" dirty="0" smtClean="0"/>
              <a:t>/18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SEM data acquisition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07505" y="1268760"/>
            <a:ext cx="3888432" cy="2952328"/>
            <a:chOff x="251520" y="764704"/>
            <a:chExt cx="5400600" cy="4248472"/>
          </a:xfrm>
        </p:grpSpPr>
        <p:pic>
          <p:nvPicPr>
            <p:cNvPr id="5" name="SEM bubble picture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467543" y="980728"/>
              <a:ext cx="4956043" cy="371703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1520" y="764704"/>
              <a:ext cx="864096" cy="4248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88024" y="764704"/>
              <a:ext cx="864096" cy="4248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2" descr="C:\Users\ple\Desktop\EMPA-Lex Pillatsch\Samples and information\SIMS-AFM on VCSEL\20150312 SIMS-AFM VCSEL measurements\SIMS\SIMS-AFM data Acquisi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62" y="1044154"/>
            <a:ext cx="5399661" cy="37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48264" y="1844823"/>
            <a:ext cx="1296144" cy="2285247"/>
          </a:xfrm>
          <a:prstGeom prst="rect">
            <a:avLst/>
          </a:pr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83568" y="4005064"/>
            <a:ext cx="2644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Secondary electron image generated by Ga</a:t>
            </a:r>
            <a:r>
              <a:rPr lang="en-GB" sz="2000" baseline="50000" dirty="0" smtClean="0"/>
              <a:t>+</a:t>
            </a:r>
            <a:r>
              <a:rPr lang="en-GB" sz="2000" dirty="0" smtClean="0"/>
              <a:t> incident ions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63042" y="5301208"/>
            <a:ext cx="8685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 smtClean="0"/>
              <a:t>Variation of the surface roughness during </a:t>
            </a:r>
            <a:r>
              <a:rPr lang="en-GB" sz="2400" dirty="0"/>
              <a:t>Ga</a:t>
            </a:r>
            <a:r>
              <a:rPr lang="en-GB" sz="2400" baseline="50000" dirty="0"/>
              <a:t>+</a:t>
            </a:r>
            <a:r>
              <a:rPr lang="en-GB" sz="2400" dirty="0" smtClean="0"/>
              <a:t> bombardment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“Bubble formation”</a:t>
            </a:r>
          </a:p>
        </p:txBody>
      </p:sp>
      <p:sp>
        <p:nvSpPr>
          <p:cNvPr id="13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30043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smtClean="0"/>
              <a:t>Cluster </a:t>
            </a:r>
            <a:r>
              <a:rPr lang="de-CH" dirty="0" err="1" smtClean="0"/>
              <a:t>software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15</a:t>
            </a:fld>
            <a:r>
              <a:rPr lang="en-GB" dirty="0" smtClean="0"/>
              <a:t>/18</a:t>
            </a:r>
            <a:endParaRPr lang="en-GB" dirty="0"/>
          </a:p>
        </p:txBody>
      </p:sp>
      <p:pic>
        <p:nvPicPr>
          <p:cNvPr id="5123" name="Picture 3" descr="C:\Users\ple\Desktop\EMPA-Lex Pillatsch\Conferences\US Workshop\Presentation\Cluster\all_clusters_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604448" cy="325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259468"/>
            <a:ext cx="619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Cluster </a:t>
            </a:r>
            <a:r>
              <a:rPr lang="de-CH" dirty="0" err="1" smtClean="0"/>
              <a:t>representation</a:t>
            </a:r>
            <a:r>
              <a:rPr lang="de-CH" dirty="0" smtClean="0"/>
              <a:t> SIMS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VCSEL sample: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157192"/>
            <a:ext cx="8225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dirty="0" smtClean="0"/>
              <a:t>Collection </a:t>
            </a:r>
            <a:r>
              <a:rPr lang="de-CH" dirty="0" err="1" smtClean="0"/>
              <a:t>of</a:t>
            </a:r>
            <a:r>
              <a:rPr lang="de-CH" dirty="0"/>
              <a:t> </a:t>
            </a:r>
            <a:r>
              <a:rPr lang="de-CH" dirty="0" smtClean="0"/>
              <a:t>SIMS </a:t>
            </a:r>
            <a:r>
              <a:rPr lang="de-CH" dirty="0" err="1" smtClean="0"/>
              <a:t>spectra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different </a:t>
            </a:r>
            <a:r>
              <a:rPr lang="de-CH" dirty="0" err="1" smtClean="0"/>
              <a:t>voxels</a:t>
            </a:r>
            <a:endParaRPr lang="de-CH" dirty="0" smtClean="0"/>
          </a:p>
          <a:p>
            <a:pPr marL="285750" indent="-285750">
              <a:buFontTx/>
              <a:buChar char="-"/>
            </a:pPr>
            <a:r>
              <a:rPr lang="de-CH" dirty="0" smtClean="0"/>
              <a:t>Clustering </a:t>
            </a:r>
            <a:r>
              <a:rPr lang="de-CH" dirty="0" err="1" smtClean="0"/>
              <a:t>voxels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similar</a:t>
            </a:r>
            <a:r>
              <a:rPr lang="de-CH" dirty="0" smtClean="0"/>
              <a:t> mass </a:t>
            </a:r>
            <a:r>
              <a:rPr lang="de-CH" dirty="0" err="1" smtClean="0"/>
              <a:t>spectra</a:t>
            </a:r>
            <a:endParaRPr lang="de-CH" dirty="0"/>
          </a:p>
          <a:p>
            <a:r>
              <a:rPr lang="de-CH" dirty="0" smtClean="0"/>
              <a:t>-   3D Color </a:t>
            </a:r>
            <a:r>
              <a:rPr lang="de-CH" dirty="0" err="1" smtClean="0"/>
              <a:t>encoded</a:t>
            </a:r>
            <a:r>
              <a:rPr lang="de-CH" dirty="0" smtClean="0"/>
              <a:t> </a:t>
            </a:r>
            <a:r>
              <a:rPr lang="de-CH" dirty="0" err="1" smtClean="0"/>
              <a:t>representation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Voxel</a:t>
            </a:r>
            <a:r>
              <a:rPr lang="de-CH" dirty="0" smtClean="0"/>
              <a:t> </a:t>
            </a:r>
            <a:r>
              <a:rPr lang="de-CH" dirty="0" err="1" smtClean="0"/>
              <a:t>having</a:t>
            </a:r>
            <a:r>
              <a:rPr lang="de-CH" dirty="0" smtClean="0"/>
              <a:t> a </a:t>
            </a:r>
            <a:r>
              <a:rPr lang="de-CH" dirty="0" err="1" smtClean="0"/>
              <a:t>similar</a:t>
            </a:r>
            <a:r>
              <a:rPr lang="de-CH" dirty="0" smtClean="0"/>
              <a:t> mass </a:t>
            </a:r>
            <a:r>
              <a:rPr lang="de-CH" dirty="0" err="1" smtClean="0"/>
              <a:t>spectra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206258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>
                <a:solidFill>
                  <a:schemeClr val="bg1"/>
                </a:solidFill>
              </a:rPr>
              <a:t>Represented</a:t>
            </a:r>
            <a:r>
              <a:rPr lang="de-CH" dirty="0" smtClean="0">
                <a:solidFill>
                  <a:schemeClr val="bg1"/>
                </a:solidFill>
              </a:rPr>
              <a:t> </a:t>
            </a:r>
            <a:r>
              <a:rPr lang="de-CH" dirty="0" err="1" smtClean="0">
                <a:solidFill>
                  <a:schemeClr val="bg1"/>
                </a:solidFill>
              </a:rPr>
              <a:t>clusters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187625" y="2062588"/>
            <a:ext cx="144016" cy="646331"/>
          </a:xfrm>
          <a:prstGeom prst="righ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79712" y="2744924"/>
            <a:ext cx="720080" cy="25202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96336" y="3019584"/>
            <a:ext cx="131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bg1"/>
                </a:solidFill>
              </a:rPr>
              <a:t>Mass </a:t>
            </a:r>
            <a:r>
              <a:rPr lang="de-CH" dirty="0" err="1" smtClean="0">
                <a:solidFill>
                  <a:schemeClr val="bg1"/>
                </a:solidFill>
              </a:rPr>
              <a:t>spectra</a:t>
            </a:r>
            <a:r>
              <a:rPr lang="de-CH" dirty="0" smtClean="0">
                <a:solidFill>
                  <a:schemeClr val="bg1"/>
                </a:solidFill>
              </a:rPr>
              <a:t> </a:t>
            </a:r>
            <a:r>
              <a:rPr lang="de-CH" dirty="0" err="1" smtClean="0">
                <a:solidFill>
                  <a:schemeClr val="bg1"/>
                </a:solidFill>
              </a:rPr>
              <a:t>of</a:t>
            </a:r>
            <a:r>
              <a:rPr lang="de-CH" dirty="0" smtClean="0">
                <a:solidFill>
                  <a:schemeClr val="bg1"/>
                </a:solidFill>
              </a:rPr>
              <a:t> </a:t>
            </a:r>
            <a:r>
              <a:rPr lang="de-CH" dirty="0" err="1" smtClean="0">
                <a:solidFill>
                  <a:schemeClr val="bg1"/>
                </a:solidFill>
              </a:rPr>
              <a:t>selected</a:t>
            </a:r>
            <a:r>
              <a:rPr lang="de-CH" dirty="0" smtClean="0">
                <a:solidFill>
                  <a:schemeClr val="bg1"/>
                </a:solidFill>
              </a:rPr>
              <a:t> </a:t>
            </a:r>
            <a:r>
              <a:rPr lang="de-CH" dirty="0" err="1" smtClean="0">
                <a:solidFill>
                  <a:schemeClr val="bg1"/>
                </a:solidFill>
              </a:rPr>
              <a:t>cluster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100392" y="2636912"/>
            <a:ext cx="0" cy="38642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308304" y="3254822"/>
            <a:ext cx="288032" cy="36492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7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smtClean="0"/>
              <a:t>Cluster </a:t>
            </a:r>
            <a:r>
              <a:rPr lang="de-CH" dirty="0" err="1" smtClean="0"/>
              <a:t>software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16</a:t>
            </a:fld>
            <a:r>
              <a:rPr lang="en-GB" dirty="0" smtClean="0"/>
              <a:t>/18</a:t>
            </a:r>
            <a:endParaRPr lang="en-GB" dirty="0"/>
          </a:p>
        </p:txBody>
      </p:sp>
      <p:pic>
        <p:nvPicPr>
          <p:cNvPr id="13314" name="Picture 2" descr="C:\Users\ple\Desktop\EMPA-Lex Pillatsch\Conferences\US Workshop\Presentation\Cluster\cluster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2" y="908720"/>
            <a:ext cx="4474667" cy="29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le\Desktop\EMPA-Lex Pillatsch\Conferences\US Workshop\Presentation\Cluster\cluster_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31" y="3356992"/>
            <a:ext cx="4380960" cy="29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8884" y="908720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Color </a:t>
            </a:r>
            <a:r>
              <a:rPr lang="de-CH" dirty="0" err="1" smtClean="0"/>
              <a:t>representation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layers</a:t>
            </a:r>
            <a:r>
              <a:rPr lang="de-CH" dirty="0" smtClean="0"/>
              <a:t> </a:t>
            </a:r>
            <a:r>
              <a:rPr lang="de-CH" dirty="0" err="1" smtClean="0"/>
              <a:t>rich</a:t>
            </a:r>
            <a:r>
              <a:rPr lang="de-CH" dirty="0" smtClean="0"/>
              <a:t> in </a:t>
            </a:r>
            <a:r>
              <a:rPr lang="de-CH" dirty="0" err="1" smtClean="0"/>
              <a:t>In</a:t>
            </a:r>
            <a:endParaRPr lang="de-CH" dirty="0" smtClean="0"/>
          </a:p>
          <a:p>
            <a:r>
              <a:rPr lang="de-CH" dirty="0" err="1" smtClean="0"/>
              <a:t>and</a:t>
            </a:r>
            <a:r>
              <a:rPr lang="de-CH" dirty="0" smtClean="0"/>
              <a:t> Al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27731" y="2956302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Dirt</a:t>
            </a:r>
            <a:r>
              <a:rPr lang="de-CH" dirty="0" smtClean="0"/>
              <a:t> </a:t>
            </a:r>
            <a:r>
              <a:rPr lang="de-CH" dirty="0" err="1" smtClean="0"/>
              <a:t>particle</a:t>
            </a:r>
            <a:r>
              <a:rPr lang="de-CH" dirty="0" smtClean="0"/>
              <a:t> </a:t>
            </a:r>
            <a:r>
              <a:rPr lang="de-CH" dirty="0" err="1" smtClean="0"/>
              <a:t>implanted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surface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432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dirty="0" smtClean="0"/>
              <a:t>Easy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collect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combine</a:t>
            </a:r>
            <a:r>
              <a:rPr lang="de-CH" dirty="0" smtClean="0"/>
              <a:t> </a:t>
            </a:r>
            <a:r>
              <a:rPr lang="de-CH" dirty="0" err="1" smtClean="0"/>
              <a:t>interesting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r>
              <a:rPr lang="de-CH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CH" dirty="0" smtClean="0"/>
              <a:t>Data </a:t>
            </a:r>
            <a:r>
              <a:rPr lang="de-CH" dirty="0" err="1" smtClean="0"/>
              <a:t>interpretation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simplified</a:t>
            </a:r>
            <a:r>
              <a:rPr lang="de-CH" dirty="0" smtClean="0"/>
              <a:t>, </a:t>
            </a:r>
            <a:r>
              <a:rPr lang="de-CH" dirty="0" err="1" smtClean="0"/>
              <a:t>especially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Non-SIMS </a:t>
            </a:r>
            <a:r>
              <a:rPr lang="de-CH" dirty="0" err="1" smtClean="0"/>
              <a:t>experts</a:t>
            </a:r>
            <a:endParaRPr lang="en-GB" dirty="0"/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9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US SIMS workshop, 27-30 May 2014, Maryland, USA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17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Conclusions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1772816"/>
            <a:ext cx="6912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GB" dirty="0" smtClean="0"/>
              <a:t>Automation of AFM-SIMS alternations is working</a:t>
            </a:r>
          </a:p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GB" dirty="0" smtClean="0"/>
              <a:t>Opens up the possibility for SIMS depth and roughness correction</a:t>
            </a:r>
          </a:p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GB" dirty="0" smtClean="0"/>
              <a:t>Long analysis run (over night analysis is possible) </a:t>
            </a:r>
          </a:p>
        </p:txBody>
      </p:sp>
    </p:spTree>
    <p:extLst>
      <p:ext uri="{BB962C8B-B14F-4D97-AF65-F5344CB8AC3E}">
        <p14:creationId xmlns:p14="http://schemas.microsoft.com/office/powerpoint/2010/main" val="33965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smtClean="0"/>
              <a:t>Outlook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18</a:t>
            </a:fld>
            <a:r>
              <a:rPr lang="en-GB" dirty="0" smtClean="0"/>
              <a:t>/18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772816"/>
            <a:ext cx="691276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GB" dirty="0" smtClean="0"/>
              <a:t>Implementing the AFM depth information in the Cluster software</a:t>
            </a:r>
          </a:p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GB" dirty="0" smtClean="0"/>
              <a:t>Combining the AFM-SIMS data acquisition with other analysis techniques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- Application development </a:t>
            </a:r>
            <a:endParaRPr lang="en-GB" dirty="0"/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4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err="1" smtClean="0"/>
              <a:t>Acknowledgment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19</a:t>
            </a:fld>
            <a:r>
              <a:rPr lang="en-GB" dirty="0" smtClean="0"/>
              <a:t>/18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1602666"/>
            <a:ext cx="215539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dirty="0" smtClean="0"/>
              <a:t>James Whitby</a:t>
            </a:r>
          </a:p>
          <a:p>
            <a:pPr>
              <a:lnSpc>
                <a:spcPct val="150000"/>
              </a:lnSpc>
            </a:pPr>
            <a:r>
              <a:rPr lang="de-CH" dirty="0" smtClean="0"/>
              <a:t>Leandro von Werra</a:t>
            </a:r>
          </a:p>
          <a:p>
            <a:pPr>
              <a:lnSpc>
                <a:spcPct val="150000"/>
              </a:lnSpc>
            </a:pPr>
            <a:r>
              <a:rPr lang="de-CH" dirty="0" smtClean="0"/>
              <a:t>Johann Michler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3933056"/>
            <a:ext cx="201850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dirty="0" smtClean="0"/>
              <a:t>Frederik </a:t>
            </a:r>
            <a:r>
              <a:rPr lang="de-CH" dirty="0" err="1" smtClean="0"/>
              <a:t>Oestlund</a:t>
            </a:r>
            <a:endParaRPr lang="de-CH" dirty="0" smtClean="0"/>
          </a:p>
          <a:p>
            <a:pPr>
              <a:lnSpc>
                <a:spcPct val="200000"/>
              </a:lnSpc>
            </a:pPr>
            <a:r>
              <a:rPr lang="de-CH" dirty="0" smtClean="0"/>
              <a:t>Tobias Spetzler</a:t>
            </a:r>
            <a:endParaRPr lang="en-GB" dirty="0"/>
          </a:p>
        </p:txBody>
      </p:sp>
      <p:pic>
        <p:nvPicPr>
          <p:cNvPr id="7" name="Picture 2" descr="C:\Users\whj128\Desktop\Archive\TOFWERK\logo_tofwe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55" y="4247946"/>
            <a:ext cx="4528393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57" y="1962706"/>
            <a:ext cx="3050679" cy="115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971600" y="5634826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The project </a:t>
            </a:r>
            <a:r>
              <a:rPr lang="en-US" sz="1400" i="1" dirty="0" err="1"/>
              <a:t>UnivSEM</a:t>
            </a:r>
            <a:r>
              <a:rPr lang="en-US" sz="1400" i="1" dirty="0"/>
              <a:t> received funding from the European Union Seventh Framework </a:t>
            </a:r>
            <a:r>
              <a:rPr lang="en-US" sz="1400" i="1" dirty="0" err="1"/>
              <a:t>Programme</a:t>
            </a:r>
            <a:r>
              <a:rPr lang="en-US" sz="1400" i="1" dirty="0"/>
              <a:t> (FP7/2007-2013) under grant agreement n° 280566</a:t>
            </a:r>
            <a:endParaRPr lang="de-CH" sz="1400" i="1" dirty="0"/>
          </a:p>
        </p:txBody>
      </p:sp>
    </p:spTree>
    <p:extLst>
      <p:ext uri="{BB962C8B-B14F-4D97-AF65-F5344CB8AC3E}">
        <p14:creationId xmlns:p14="http://schemas.microsoft.com/office/powerpoint/2010/main" val="29147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err="1" smtClean="0"/>
              <a:t>Overview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7001" y="6376243"/>
            <a:ext cx="3744416" cy="365125"/>
          </a:xfrm>
        </p:spPr>
        <p:txBody>
          <a:bodyPr/>
          <a:lstStyle/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2</a:t>
            </a:fld>
            <a:r>
              <a:rPr lang="en-GB" dirty="0" smtClean="0"/>
              <a:t>/18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340768"/>
            <a:ext cx="644291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 smtClean="0"/>
              <a:t>Introduction: Multi analysis tool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 smtClean="0"/>
              <a:t>Principle of secondary ion mass spectrometry 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	Orthogonal Time-of-Flight mass spectrometer H-</a:t>
            </a:r>
            <a:r>
              <a:rPr lang="en-GB" dirty="0" err="1" smtClean="0"/>
              <a:t>ToF</a:t>
            </a:r>
            <a:endParaRPr lang="en-GB" dirty="0" smtClean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 smtClean="0"/>
              <a:t>In-situ AFM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 smtClean="0"/>
              <a:t>AFM-SIMS combination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 smtClean="0"/>
              <a:t>Applications: VCSEL measurement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 smtClean="0"/>
              <a:t>Cluster ion software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 smtClean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41759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3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Multi </a:t>
            </a:r>
            <a:r>
              <a:rPr lang="de-CH" dirty="0" err="1" smtClean="0"/>
              <a:t>analysis</a:t>
            </a:r>
            <a:r>
              <a:rPr lang="de-CH" dirty="0" smtClean="0"/>
              <a:t> </a:t>
            </a:r>
            <a:r>
              <a:rPr lang="de-CH" dirty="0" err="1" smtClean="0"/>
              <a:t>tool</a:t>
            </a:r>
            <a:r>
              <a:rPr lang="de-CH" dirty="0" smtClean="0"/>
              <a:t>:</a:t>
            </a:r>
            <a:endParaRPr lang="en-GB" dirty="0"/>
          </a:p>
        </p:txBody>
      </p:sp>
      <p:pic>
        <p:nvPicPr>
          <p:cNvPr id="1026" name="Picture 2" descr="C:\Users\ple\Desktop\EMPA-Lex Pillatsch\Conferences and Presentations\Directors board from EMPA\Analytical techiques on FIB-S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2227"/>
            <a:ext cx="6105533" cy="443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3894437"/>
            <a:ext cx="1800200" cy="9361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619672" y="2598292"/>
            <a:ext cx="576064" cy="6480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635896" y="2400520"/>
            <a:ext cx="2088232" cy="16379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23928" y="4038452"/>
            <a:ext cx="2304256" cy="64429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1134803">
            <a:off x="3298550" y="3273004"/>
            <a:ext cx="403618" cy="4406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23528" y="1052736"/>
            <a:ext cx="4203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Different surface analysis techniques combined in one instrument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156176" y="3646723"/>
            <a:ext cx="288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Detectors are attached on a TESCAN LYRA 3GM FIB-SEM Microscope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7001" y="6376243"/>
            <a:ext cx="3744416" cy="365125"/>
          </a:xfrm>
        </p:spPr>
        <p:txBody>
          <a:bodyPr/>
          <a:lstStyle/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96467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0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4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Elemental</a:t>
            </a:r>
            <a:r>
              <a:rPr lang="de-CH" dirty="0" smtClean="0"/>
              <a:t> </a:t>
            </a:r>
            <a:r>
              <a:rPr lang="de-CH" dirty="0" err="1" smtClean="0"/>
              <a:t>mapping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78815" y="1268760"/>
            <a:ext cx="78488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Detection and location of elements:</a:t>
            </a:r>
          </a:p>
          <a:p>
            <a:endParaRPr lang="en-US" dirty="0" smtClean="0"/>
          </a:p>
          <a:p>
            <a:r>
              <a:rPr lang="en-US" dirty="0" smtClean="0"/>
              <a:t>SIMS analysis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Detection of the elements according to their m/Q ratio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Localization of the elements with a lateral resolution &lt;50nm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Determination of the sputtered depth is </a:t>
            </a:r>
            <a:r>
              <a:rPr lang="en-US" b="1" dirty="0" smtClean="0"/>
              <a:t>not possible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AFM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Measurement of the sputter induced surface roughness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Determination of the depth of the sputtered crater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SEM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Visualization of the sputtered area</a:t>
            </a:r>
          </a:p>
          <a:p>
            <a:endParaRPr lang="en-US" dirty="0" smtClean="0"/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2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5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5511" y="197656"/>
            <a:ext cx="7139136" cy="7169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Principle of SIMS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5511" y="3458031"/>
            <a:ext cx="73084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Advantages:</a:t>
            </a:r>
          </a:p>
          <a:p>
            <a:r>
              <a:rPr lang="en-GB" dirty="0" smtClean="0"/>
              <a:t>-   Detection of all chemical elements (not possible with EDX)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High mass resolving power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Positive and negative ion detection is possible (not simultaneously)</a:t>
            </a:r>
          </a:p>
          <a:p>
            <a:r>
              <a:rPr lang="en-GB" dirty="0" smtClean="0"/>
              <a:t>-    Elemental mapping with high lateral resolution (&lt;50nm)</a:t>
            </a:r>
          </a:p>
          <a:p>
            <a:r>
              <a:rPr lang="en-GB" dirty="0" smtClean="0"/>
              <a:t>-    High depth resolution (&lt;10nm)</a:t>
            </a:r>
          </a:p>
          <a:p>
            <a:r>
              <a:rPr lang="en-GB" dirty="0" smtClean="0"/>
              <a:t>-    Low detection limit (ppm is possible)</a:t>
            </a:r>
          </a:p>
          <a:p>
            <a:endParaRPr lang="en-GB" dirty="0"/>
          </a:p>
          <a:p>
            <a:r>
              <a:rPr lang="en-GB" dirty="0" smtClean="0"/>
              <a:t>Disadvantages:</a:t>
            </a:r>
          </a:p>
          <a:p>
            <a:r>
              <a:rPr lang="en-GB" dirty="0" smtClean="0"/>
              <a:t>-    Quantification is not possible (Matrix effect)</a:t>
            </a:r>
          </a:p>
          <a:p>
            <a:r>
              <a:rPr lang="en-GB" dirty="0" smtClean="0"/>
              <a:t>-    Destructive analysis technique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79594" y="179730"/>
            <a:ext cx="5112568" cy="3609310"/>
            <a:chOff x="3635896" y="442560"/>
            <a:chExt cx="5508104" cy="389516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90872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059628" y="1082532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Primary ion beam 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00253" y="2341306"/>
              <a:ext cx="13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Sputtered particles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16216" y="138141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-</a:t>
              </a:r>
              <a:endParaRPr lang="en-GB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88224" y="177281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-</a:t>
              </a:r>
              <a:endParaRPr lang="en-GB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7886" y="206142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-</a:t>
              </a:r>
              <a:endParaRPr lang="en-GB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5445" y="127369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-</a:t>
              </a:r>
              <a:endParaRPr lang="en-GB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7806" y="1629380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-</a:t>
              </a:r>
              <a:endParaRPr lang="en-GB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4610" y="1841418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+</a:t>
              </a:r>
              <a:endParaRPr lang="en-GB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97389" y="2438554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+</a:t>
              </a:r>
              <a:endParaRPr lang="en-GB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1896" y="908720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+</a:t>
              </a:r>
              <a:endParaRPr lang="en-GB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91786" y="2364949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+</a:t>
              </a:r>
              <a:endParaRPr lang="en-GB" sz="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52229" y="1279269"/>
              <a:ext cx="2744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e</a:t>
              </a:r>
              <a:r>
                <a:rPr lang="en-GB" sz="900" baseline="30000" dirty="0" smtClean="0"/>
                <a:t>-</a:t>
              </a:r>
              <a:endParaRPr lang="en-GB" sz="900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95445" y="1566084"/>
              <a:ext cx="2744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e</a:t>
              </a:r>
              <a:r>
                <a:rPr lang="en-GB" sz="900" baseline="30000" dirty="0" smtClean="0"/>
                <a:t>-</a:t>
              </a:r>
              <a:endParaRPr lang="en-GB" sz="900" baseline="30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48109" y="2623220"/>
              <a:ext cx="2744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e</a:t>
              </a:r>
              <a:r>
                <a:rPr lang="en-GB" sz="900" baseline="30000" dirty="0" smtClean="0"/>
                <a:t>-</a:t>
              </a:r>
              <a:endParaRPr lang="en-GB" sz="900" baseline="30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76785" y="2097879"/>
              <a:ext cx="2744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e</a:t>
              </a:r>
              <a:r>
                <a:rPr lang="en-GB" sz="900" baseline="30000" dirty="0" smtClean="0"/>
                <a:t>-</a:t>
              </a:r>
              <a:endParaRPr lang="en-GB" sz="900" baseline="30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35764" y="2207722"/>
              <a:ext cx="2744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e</a:t>
              </a:r>
              <a:r>
                <a:rPr lang="en-GB" sz="900" baseline="30000" dirty="0" smtClean="0"/>
                <a:t>-</a:t>
              </a:r>
              <a:endParaRPr lang="en-GB" sz="900" baseline="30000" dirty="0"/>
            </a:p>
          </p:txBody>
        </p:sp>
        <p:grpSp>
          <p:nvGrpSpPr>
            <p:cNvPr id="25" name="Group 24"/>
            <p:cNvGrpSpPr/>
            <p:nvPr/>
          </p:nvGrpSpPr>
          <p:grpSpPr>
            <a:xfrm rot="4291344">
              <a:off x="6716599" y="850292"/>
              <a:ext cx="369926" cy="612648"/>
              <a:chOff x="2974140" y="2660823"/>
              <a:chExt cx="369926" cy="612648"/>
            </a:xfrm>
          </p:grpSpPr>
          <p:sp>
            <p:nvSpPr>
              <p:cNvPr id="41" name="Flowchart: Magnetic Disk 40"/>
              <p:cNvSpPr/>
              <p:nvPr/>
            </p:nvSpPr>
            <p:spPr>
              <a:xfrm rot="19749200">
                <a:off x="2974140" y="2660823"/>
                <a:ext cx="290804" cy="612648"/>
              </a:xfrm>
              <a:prstGeom prst="flowChartMagneticDisk">
                <a:avLst/>
              </a:prstGeom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151072" y="3124618"/>
                <a:ext cx="192994" cy="95953"/>
              </a:xfrm>
              <a:prstGeom prst="ellipse">
                <a:avLst/>
              </a:prstGeom>
              <a:scene3d>
                <a:camera prst="orthographicFront">
                  <a:rot lat="0" lon="0" rev="1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968811" y="1305634"/>
              <a:ext cx="2175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Mass spectrometer</a:t>
              </a:r>
              <a:endParaRPr lang="en-GB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293379" y="442560"/>
              <a:ext cx="996751" cy="886007"/>
              <a:chOff x="2140432" y="1127985"/>
              <a:chExt cx="996751" cy="88600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144931" y="1367907"/>
                <a:ext cx="981072" cy="465808"/>
                <a:chOff x="2379243" y="1268760"/>
                <a:chExt cx="981072" cy="465808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379243" y="1268760"/>
                  <a:ext cx="0" cy="457793"/>
                </a:xfrm>
                <a:prstGeom prst="line">
                  <a:avLst/>
                </a:prstGeom>
                <a:ln w="19050"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2379243" y="1726553"/>
                  <a:ext cx="981072" cy="0"/>
                </a:xfrm>
                <a:prstGeom prst="line">
                  <a:avLst/>
                </a:prstGeom>
                <a:ln w="158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>
                <a:xfrm>
                  <a:off x="2483768" y="1484784"/>
                  <a:ext cx="45719" cy="24978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660095" y="1577703"/>
                  <a:ext cx="45719" cy="141641"/>
                </a:xfrm>
                <a:prstGeom prst="rect">
                  <a:avLst/>
                </a:prstGeom>
                <a:solidFill>
                  <a:schemeClr val="accent3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811427" y="1420791"/>
                  <a:ext cx="45719" cy="31377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3164932" y="1569664"/>
                  <a:ext cx="45719" cy="156889"/>
                </a:xfrm>
                <a:prstGeom prst="rect">
                  <a:avLst/>
                </a:prstGeom>
                <a:solidFill>
                  <a:schemeClr val="accent2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2316099" y="1798548"/>
                <a:ext cx="5277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800" dirty="0"/>
                  <a:t>m</a:t>
                </a:r>
                <a:r>
                  <a:rPr lang="de-CH" sz="800" dirty="0" smtClean="0"/>
                  <a:t>[</a:t>
                </a:r>
                <a:r>
                  <a:rPr lang="de-CH" sz="800" dirty="0" err="1" smtClean="0"/>
                  <a:t>amu</a:t>
                </a:r>
                <a:r>
                  <a:rPr lang="de-CH" sz="800" dirty="0" smtClean="0"/>
                  <a:t>]</a:t>
                </a:r>
                <a:endParaRPr lang="de-CH" sz="8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140432" y="1412776"/>
                <a:ext cx="258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800" dirty="0" smtClean="0"/>
                  <a:t>H</a:t>
                </a:r>
                <a:endParaRPr lang="de-CH" sz="8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466605" y="1306113"/>
                <a:ext cx="2648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800" dirty="0"/>
                  <a:t>O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314347" y="1484784"/>
                <a:ext cx="2648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800" dirty="0" smtClean="0"/>
                  <a:t>Li</a:t>
                </a:r>
                <a:endParaRPr lang="de-CH" sz="8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21071" y="1470429"/>
                <a:ext cx="31611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800" dirty="0" err="1" smtClean="0"/>
                  <a:t>Cu</a:t>
                </a:r>
                <a:endParaRPr lang="de-CH" sz="8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409858" y="1127985"/>
                <a:ext cx="5613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dirty="0" smtClean="0"/>
                  <a:t>SIMS</a:t>
                </a:r>
                <a:endParaRPr lang="de-CH" sz="1200" dirty="0"/>
              </a:p>
            </p:txBody>
          </p:sp>
        </p:grpSp>
      </p:grpSp>
      <p:sp>
        <p:nvSpPr>
          <p:cNvPr id="43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7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smtClean="0"/>
              <a:t>Orthogonal </a:t>
            </a:r>
            <a:r>
              <a:rPr lang="de-CH" dirty="0" err="1" smtClean="0"/>
              <a:t>ToF</a:t>
            </a:r>
            <a:r>
              <a:rPr lang="de-CH" dirty="0" smtClean="0"/>
              <a:t> Mass </a:t>
            </a:r>
            <a:r>
              <a:rPr lang="de-CH" dirty="0" err="1" smtClean="0"/>
              <a:t>Spectrometer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6</a:t>
            </a:fld>
            <a:r>
              <a:rPr lang="en-GB" dirty="0" smtClean="0"/>
              <a:t>/18</a:t>
            </a:r>
            <a:endParaRPr lang="en-GB" dirty="0"/>
          </a:p>
        </p:txBody>
      </p:sp>
      <p:pic>
        <p:nvPicPr>
          <p:cNvPr id="2050" name="Picture 2" descr="C:\Users\ple\Desktop\EMPA-Lex Pillatsch\Conferences\US Workshop\Presentation\Pictures US SIMS workshop\Orthogonal TOF SI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37965"/>
            <a:ext cx="51083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893" y="4581128"/>
            <a:ext cx="65133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Secondary ion beam is pulsed</a:t>
            </a:r>
          </a:p>
          <a:p>
            <a:r>
              <a:rPr lang="en-GB" dirty="0" smtClean="0"/>
              <a:t>-   Continuous sample sputtering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Mass resolving power is maintained also for higher masses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Parallel mass detection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m/Q range 1-4000 Th</a:t>
            </a: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5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u="sng" dirty="0" smtClean="0"/>
              <a:t>H</a:t>
            </a:r>
            <a:r>
              <a:rPr lang="de-CH" dirty="0" smtClean="0"/>
              <a:t>igh </a:t>
            </a:r>
            <a:r>
              <a:rPr lang="de-CH" dirty="0" err="1" smtClean="0"/>
              <a:t>resolution-ToF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7</a:t>
            </a:fld>
            <a:r>
              <a:rPr lang="en-GB" dirty="0" smtClean="0"/>
              <a:t>/18</a:t>
            </a:r>
            <a:endParaRPr lang="en-GB" dirty="0"/>
          </a:p>
        </p:txBody>
      </p:sp>
      <p:pic>
        <p:nvPicPr>
          <p:cNvPr id="1026" name="Picture 2" descr="C:\Users\ple\Desktop\EMPA-Lex Pillatsch\Conferences\US Workshop\Presentation\Photo US SIMS workshop\H-TOF on Ly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46" y="836712"/>
            <a:ext cx="2929194" cy="30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23928" y="918917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Mass spectrometer on a FIB-SEM instrument</a:t>
            </a:r>
          </a:p>
          <a:p>
            <a:endParaRPr lang="en-GB" dirty="0" smtClean="0"/>
          </a:p>
          <a:p>
            <a:r>
              <a:rPr lang="de-CH" dirty="0" smtClean="0"/>
              <a:t>-   Primary </a:t>
            </a:r>
            <a:r>
              <a:rPr lang="de-CH" dirty="0" err="1" smtClean="0"/>
              <a:t>ion</a:t>
            </a:r>
            <a:r>
              <a:rPr lang="de-CH" dirty="0" smtClean="0"/>
              <a:t> </a:t>
            </a:r>
            <a:r>
              <a:rPr lang="de-CH" dirty="0" err="1" smtClean="0"/>
              <a:t>source</a:t>
            </a:r>
            <a:r>
              <a:rPr lang="de-CH" dirty="0" smtClean="0"/>
              <a:t>: </a:t>
            </a:r>
            <a:r>
              <a:rPr lang="de-CH" dirty="0" err="1" smtClean="0"/>
              <a:t>Ga</a:t>
            </a:r>
            <a:r>
              <a:rPr lang="de-CH" dirty="0" smtClean="0"/>
              <a:t>-FIB</a:t>
            </a:r>
            <a:endParaRPr lang="en-GB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14314"/>
              </p:ext>
            </p:extLst>
          </p:nvPr>
        </p:nvGraphicFramePr>
        <p:xfrm>
          <a:off x="882724" y="3645024"/>
          <a:ext cx="7505700" cy="2836545"/>
        </p:xfrm>
        <a:graphic>
          <a:graphicData uri="http://schemas.openxmlformats.org/drawingml/2006/table">
            <a:tbl>
              <a:tblPr/>
              <a:tblGrid>
                <a:gridCol w="4141623"/>
                <a:gridCol w="3364077"/>
              </a:tblGrid>
              <a:tr h="352425">
                <a:tc>
                  <a:txBody>
                    <a:bodyPr/>
                    <a:lstStyle/>
                    <a:p>
                      <a:pPr algn="l" fontAlgn="b"/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H-</a:t>
                      </a:r>
                      <a:r>
                        <a:rPr lang="en-GB" sz="2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ToF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 extraction potential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&lt;200 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Distance to the sample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~6 </a:t>
                      </a:r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Minimum dwell time/pixel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</a:t>
                      </a:r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m</a:t>
                      </a:r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Lateral resolution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&lt;50 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Vacuum pressure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5x10</a:t>
                      </a:r>
                      <a:r>
                        <a:rPr lang="en-GB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-7</a:t>
                      </a:r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-1x10</a:t>
                      </a:r>
                      <a:r>
                        <a:rPr lang="en-GB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</a:t>
                      </a:r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mbar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 resolving power at FWHM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</a:t>
                      </a:r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3000</a:t>
                      </a:r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Th/Th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 flight path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Oval 18"/>
          <p:cNvSpPr/>
          <p:nvPr/>
        </p:nvSpPr>
        <p:spPr>
          <a:xfrm>
            <a:off x="951787" y="1142363"/>
            <a:ext cx="1800201" cy="24498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/>
          <a:lstStyle/>
          <a:p>
            <a:r>
              <a:rPr lang="de-CH" dirty="0" smtClean="0"/>
              <a:t>In-Situ AFM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8</a:t>
            </a:fld>
            <a:r>
              <a:rPr lang="en-GB" dirty="0" smtClean="0"/>
              <a:t>/18</a:t>
            </a:r>
            <a:endParaRPr lang="en-GB" dirty="0"/>
          </a:p>
        </p:txBody>
      </p:sp>
      <p:pic>
        <p:nvPicPr>
          <p:cNvPr id="2050" name="Picture 2" descr="C:\Users\ple\Desktop\EMPA-Lex Pillatsch\Conferences\US Workshop\Presentation\Photo US SIMS workshop\IMG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461683" cy="268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le\Desktop\EMPA-Lex Pillatsch\Conferences\US Workshop\Presentation\Pictures US SIMS workshop\AFM Tip on TI17 P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1" y="3645024"/>
            <a:ext cx="2373195" cy="265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le\Desktop\EMPA-Lex Pillatsch\Conferences\US Workshop\Presentation\Pictures US SIMS workshop\AFM Tip on TI17 P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5024"/>
            <a:ext cx="244927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796136" y="836712"/>
            <a:ext cx="3168352" cy="32763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800" dirty="0" smtClean="0"/>
              <a:t>AFM setup to integrate in our FIB-SEM instrument</a:t>
            </a:r>
          </a:p>
          <a:p>
            <a:pPr marL="0" indent="0">
              <a:buFont typeface="Wingdings" pitchFamily="2" charset="2"/>
              <a:buNone/>
            </a:pPr>
            <a:endParaRPr lang="en-GB" sz="1800" dirty="0" smtClean="0"/>
          </a:p>
          <a:p>
            <a:pPr marL="0" indent="0">
              <a:buFont typeface="Wingdings" pitchFamily="2" charset="2"/>
              <a:buNone/>
            </a:pPr>
            <a:r>
              <a:rPr lang="de-CH" sz="1300" dirty="0" smtClean="0"/>
              <a:t>High </a:t>
            </a:r>
            <a:r>
              <a:rPr lang="de-CH" sz="1300" dirty="0" err="1" smtClean="0"/>
              <a:t>Spatial</a:t>
            </a:r>
            <a:r>
              <a:rPr lang="de-CH" sz="1300" dirty="0" smtClean="0"/>
              <a:t> Resolution Time-</a:t>
            </a:r>
            <a:r>
              <a:rPr lang="de-CH" sz="1300" dirty="0" err="1" smtClean="0"/>
              <a:t>of</a:t>
            </a:r>
            <a:r>
              <a:rPr lang="de-CH" sz="1300" dirty="0" smtClean="0"/>
              <a:t>-Flight </a:t>
            </a:r>
            <a:r>
              <a:rPr lang="de-CH" sz="1300" dirty="0" err="1" smtClean="0"/>
              <a:t>Secondary</a:t>
            </a:r>
            <a:r>
              <a:rPr lang="de-CH" sz="1300" dirty="0" smtClean="0"/>
              <a:t> Ion Mass </a:t>
            </a:r>
            <a:r>
              <a:rPr lang="de-CH" sz="1300" dirty="0" err="1" smtClean="0"/>
              <a:t>Spectrometry</a:t>
            </a:r>
            <a:r>
              <a:rPr lang="de-CH" sz="1300" dirty="0" smtClean="0"/>
              <a:t> </a:t>
            </a:r>
            <a:r>
              <a:rPr lang="de-CH" sz="1300" dirty="0" err="1" smtClean="0"/>
              <a:t>for</a:t>
            </a:r>
            <a:r>
              <a:rPr lang="de-CH" sz="1300" dirty="0" smtClean="0"/>
              <a:t> </a:t>
            </a:r>
            <a:r>
              <a:rPr lang="de-CH" sz="1300" dirty="0" err="1" smtClean="0"/>
              <a:t>the</a:t>
            </a:r>
            <a:r>
              <a:rPr lang="de-CH" sz="1300" dirty="0" smtClean="0"/>
              <a:t> Masses: A </a:t>
            </a:r>
            <a:r>
              <a:rPr lang="de-CH" sz="1300" dirty="0" err="1" smtClean="0"/>
              <a:t>Novel</a:t>
            </a:r>
            <a:r>
              <a:rPr lang="de-CH" sz="1300" dirty="0" smtClean="0"/>
              <a:t> Orthogonal </a:t>
            </a:r>
            <a:r>
              <a:rPr lang="de-CH" sz="1300" dirty="0" err="1" smtClean="0"/>
              <a:t>ToF</a:t>
            </a:r>
            <a:r>
              <a:rPr lang="de-CH" sz="1300" dirty="0"/>
              <a:t> </a:t>
            </a:r>
            <a:r>
              <a:rPr lang="de-CH" sz="1300" dirty="0" smtClean="0"/>
              <a:t>FIB-SIMS Instrument </a:t>
            </a:r>
            <a:r>
              <a:rPr lang="de-CH" sz="1300" dirty="0" err="1" smtClean="0"/>
              <a:t>with</a:t>
            </a:r>
            <a:r>
              <a:rPr lang="de-CH" sz="1300" dirty="0" smtClean="0"/>
              <a:t> In Situ AFM, Whitby et al (2012) </a:t>
            </a:r>
            <a:r>
              <a:rPr lang="de-CH" sz="1300" dirty="0" err="1" smtClean="0"/>
              <a:t>Advances</a:t>
            </a:r>
            <a:r>
              <a:rPr lang="de-CH" sz="1300" dirty="0" smtClean="0"/>
              <a:t> in Materials Science </a:t>
            </a:r>
            <a:r>
              <a:rPr lang="de-CH" sz="1300" dirty="0" err="1" smtClean="0"/>
              <a:t>and</a:t>
            </a:r>
            <a:r>
              <a:rPr lang="de-CH" sz="1300" dirty="0" smtClean="0"/>
              <a:t> Engineering </a:t>
            </a:r>
            <a:r>
              <a:rPr lang="de-CH" sz="1300" b="1" dirty="0" smtClean="0"/>
              <a:t>180437</a:t>
            </a:r>
            <a:r>
              <a:rPr lang="de-CH" sz="1300" dirty="0" smtClean="0"/>
              <a:t> pp 1-13</a:t>
            </a:r>
            <a:endParaRPr lang="en-GB" sz="13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38128" y="3861048"/>
            <a:ext cx="3734072" cy="2232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800" dirty="0" smtClean="0"/>
              <a:t>SEM images of the Akiyama tuning fork AFM TIP</a:t>
            </a:r>
          </a:p>
          <a:p>
            <a:pPr marL="0" indent="0">
              <a:buFont typeface="Wingdings" pitchFamily="2" charset="2"/>
              <a:buNone/>
            </a:pPr>
            <a:endParaRPr lang="de-CH" sz="1800" dirty="0"/>
          </a:p>
          <a:p>
            <a:pPr marL="0" indent="0">
              <a:buFont typeface="Wingdings" pitchFamily="2" charset="2"/>
              <a:buNone/>
            </a:pPr>
            <a:r>
              <a:rPr lang="de-CH" sz="1300" dirty="0" smtClean="0"/>
              <a:t>Implementation </a:t>
            </a:r>
            <a:r>
              <a:rPr lang="de-CH" sz="1300" dirty="0" err="1" smtClean="0"/>
              <a:t>and</a:t>
            </a:r>
            <a:r>
              <a:rPr lang="de-CH" sz="1300" dirty="0" smtClean="0"/>
              <a:t> </a:t>
            </a:r>
            <a:r>
              <a:rPr lang="de-CH" sz="1300" dirty="0" err="1" smtClean="0"/>
              <a:t>characterisation</a:t>
            </a:r>
            <a:r>
              <a:rPr lang="de-CH" sz="1300" dirty="0" smtClean="0"/>
              <a:t> </a:t>
            </a:r>
            <a:r>
              <a:rPr lang="de-CH" sz="1300" dirty="0" err="1" smtClean="0"/>
              <a:t>of</a:t>
            </a:r>
            <a:r>
              <a:rPr lang="de-CH" sz="1300" dirty="0" smtClean="0"/>
              <a:t> a </a:t>
            </a:r>
            <a:r>
              <a:rPr lang="de-CH" sz="1300" dirty="0" err="1" smtClean="0"/>
              <a:t>quartz</a:t>
            </a:r>
            <a:r>
              <a:rPr lang="de-CH" sz="1300" dirty="0" smtClean="0"/>
              <a:t> </a:t>
            </a:r>
            <a:r>
              <a:rPr lang="de-CH" sz="1300" dirty="0" err="1" smtClean="0"/>
              <a:t>tuning</a:t>
            </a:r>
            <a:r>
              <a:rPr lang="de-CH" sz="1300" dirty="0" smtClean="0"/>
              <a:t> </a:t>
            </a:r>
            <a:r>
              <a:rPr lang="de-CH" sz="1300" dirty="0" err="1" smtClean="0"/>
              <a:t>fork</a:t>
            </a:r>
            <a:r>
              <a:rPr lang="de-CH" sz="1300" dirty="0" smtClean="0"/>
              <a:t> </a:t>
            </a:r>
            <a:r>
              <a:rPr lang="de-CH" sz="1300" dirty="0" err="1" smtClean="0"/>
              <a:t>based</a:t>
            </a:r>
            <a:r>
              <a:rPr lang="de-CH" sz="1300" dirty="0" smtClean="0"/>
              <a:t> probe </a:t>
            </a:r>
            <a:r>
              <a:rPr lang="de-CH" sz="1300" dirty="0" err="1" smtClean="0"/>
              <a:t>consisted</a:t>
            </a:r>
            <a:r>
              <a:rPr lang="de-CH" sz="1300" dirty="0" smtClean="0"/>
              <a:t> </a:t>
            </a:r>
            <a:r>
              <a:rPr lang="de-CH" sz="1300" dirty="0" err="1" smtClean="0"/>
              <a:t>of</a:t>
            </a:r>
            <a:r>
              <a:rPr lang="de-CH" sz="1300" dirty="0" smtClean="0"/>
              <a:t> </a:t>
            </a:r>
            <a:r>
              <a:rPr lang="de-CH" sz="1300" dirty="0" err="1" smtClean="0"/>
              <a:t>discrete</a:t>
            </a:r>
            <a:r>
              <a:rPr lang="de-CH" sz="1300" dirty="0" smtClean="0"/>
              <a:t> </a:t>
            </a:r>
            <a:r>
              <a:rPr lang="de-CH" sz="1300" dirty="0" err="1" smtClean="0"/>
              <a:t>resonators</a:t>
            </a:r>
            <a:r>
              <a:rPr lang="de-CH" sz="1300" dirty="0" smtClean="0"/>
              <a:t> </a:t>
            </a:r>
            <a:r>
              <a:rPr lang="de-CH" sz="1300" dirty="0" err="1" smtClean="0"/>
              <a:t>for</a:t>
            </a:r>
            <a:r>
              <a:rPr lang="de-CH" sz="1300" dirty="0" smtClean="0"/>
              <a:t> </a:t>
            </a:r>
            <a:r>
              <a:rPr lang="de-CH" sz="1300" dirty="0" err="1" smtClean="0"/>
              <a:t>dynamic</a:t>
            </a:r>
            <a:r>
              <a:rPr lang="de-CH" sz="1300" dirty="0" smtClean="0"/>
              <a:t> </a:t>
            </a:r>
            <a:r>
              <a:rPr lang="de-CH" sz="1300" dirty="0" err="1" smtClean="0"/>
              <a:t>mode</a:t>
            </a:r>
            <a:r>
              <a:rPr lang="de-CH" sz="1300" dirty="0" smtClean="0"/>
              <a:t> </a:t>
            </a:r>
            <a:r>
              <a:rPr lang="de-CH" sz="1300" dirty="0" err="1" smtClean="0"/>
              <a:t>atomic</a:t>
            </a:r>
            <a:r>
              <a:rPr lang="de-CH" sz="1300" dirty="0" smtClean="0"/>
              <a:t> </a:t>
            </a:r>
            <a:r>
              <a:rPr lang="de-CH" sz="1300" dirty="0" err="1" smtClean="0"/>
              <a:t>force</a:t>
            </a:r>
            <a:r>
              <a:rPr lang="de-CH" sz="1300" dirty="0" smtClean="0"/>
              <a:t> </a:t>
            </a:r>
            <a:r>
              <a:rPr lang="de-CH" sz="1300" dirty="0" err="1" smtClean="0"/>
              <a:t>microscopy</a:t>
            </a:r>
            <a:r>
              <a:rPr lang="de-CH" sz="1300" dirty="0" smtClean="0"/>
              <a:t>, </a:t>
            </a:r>
            <a:r>
              <a:rPr lang="de-CH" sz="1300" dirty="0" err="1" smtClean="0"/>
              <a:t>Akiyama</a:t>
            </a:r>
            <a:r>
              <a:rPr lang="de-CH" sz="1300" dirty="0" smtClean="0"/>
              <a:t> et al (2010) Review </a:t>
            </a:r>
            <a:r>
              <a:rPr lang="de-CH" sz="1300" dirty="0" err="1" smtClean="0"/>
              <a:t>of</a:t>
            </a:r>
            <a:r>
              <a:rPr lang="de-CH" sz="1300" dirty="0" smtClean="0"/>
              <a:t> Scientific Instruments 81 pp 1-8</a:t>
            </a:r>
            <a:endParaRPr lang="en-GB" sz="13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1520" y="4293096"/>
            <a:ext cx="72008" cy="576064"/>
          </a:xfrm>
          <a:prstGeom prst="straightConnector1">
            <a:avLst/>
          </a:prstGeom>
          <a:ln w="317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956376" y="4339787"/>
            <a:ext cx="143513" cy="62762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0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8D9278-1BF9-4A71-B0D7-EEE398E57E71}" type="slidenum">
              <a:rPr lang="en-GB" smtClean="0"/>
              <a:pPr/>
              <a:t>9</a:t>
            </a:fld>
            <a:r>
              <a:rPr lang="en-GB" smtClean="0"/>
              <a:t>/18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AFM-SIMS </a:t>
            </a:r>
            <a:r>
              <a:rPr lang="de-CH" dirty="0" err="1" smtClean="0"/>
              <a:t>specifications</a:t>
            </a:r>
            <a:endParaRPr lang="en-GB" dirty="0"/>
          </a:p>
        </p:txBody>
      </p:sp>
      <p:pic>
        <p:nvPicPr>
          <p:cNvPr id="6" name="Picture 2" descr="C:\Users\ple\Desktop\EMPA-Lex Pillatsch\Conferences\US Workshop\Presentation\Photo US SIMS workshop\IMG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7" y="980728"/>
            <a:ext cx="4577784" cy="22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78003"/>
            <a:ext cx="3463936" cy="230698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363996"/>
              </p:ext>
            </p:extLst>
          </p:nvPr>
        </p:nvGraphicFramePr>
        <p:xfrm>
          <a:off x="179513" y="3933056"/>
          <a:ext cx="8784975" cy="2376264"/>
        </p:xfrm>
        <a:graphic>
          <a:graphicData uri="http://schemas.openxmlformats.org/drawingml/2006/table">
            <a:tbl>
              <a:tblPr/>
              <a:tblGrid>
                <a:gridCol w="3423988"/>
                <a:gridCol w="3423988"/>
                <a:gridCol w="1936999"/>
              </a:tblGrid>
              <a:tr h="3960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Prototype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Curlew SPM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Coarse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several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± 5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Radius of the tip apex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nm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nm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Scan area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10x10 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up to 50x50 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Scan speed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s /10 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s /10 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Q-factor in vacuum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4000-5000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~4000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3025" y="3284984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AFM prototype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3290679"/>
            <a:ext cx="186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Curlew AFM</a:t>
            </a:r>
            <a:endParaRPr lang="en-GB" sz="2400" dirty="0"/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117001" y="6376243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MSM-XIX, 29 March -2 April 2014,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9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dblank">
  <a:themeElements>
    <a:clrScheme name="Empa_Farben">
      <a:dk1>
        <a:sysClr val="windowText" lastClr="000000"/>
      </a:dk1>
      <a:lt1>
        <a:sysClr val="window" lastClr="FFFFFF"/>
      </a:lt1>
      <a:dk2>
        <a:srgbClr val="9F9F9F"/>
      </a:dk2>
      <a:lt2>
        <a:srgbClr val="DFDFDF"/>
      </a:lt2>
      <a:accent1>
        <a:srgbClr val="5F5F5F"/>
      </a:accent1>
      <a:accent2>
        <a:srgbClr val="5C2E00"/>
      </a:accent2>
      <a:accent3>
        <a:srgbClr val="005400"/>
      </a:accent3>
      <a:accent4>
        <a:srgbClr val="003366"/>
      </a:accent4>
      <a:accent5>
        <a:srgbClr val="C00000"/>
      </a:accent5>
      <a:accent6>
        <a:srgbClr val="C0BC00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Empa_Farben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F88630"/>
      </a:accent5>
      <a:accent6>
        <a:srgbClr val="475A8D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Empa_Farben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F88630"/>
      </a:accent5>
      <a:accent6>
        <a:srgbClr val="475A8D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oldblank</Template>
  <TotalTime>0</TotalTime>
  <Words>1014</Words>
  <Application>Microsoft Office PowerPoint</Application>
  <PresentationFormat>Bildschirmpräsentation (4:3)</PresentationFormat>
  <Paragraphs>231</Paragraphs>
  <Slides>19</Slides>
  <Notes>5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Symbol</vt:lpstr>
      <vt:lpstr>Wingdings</vt:lpstr>
      <vt:lpstr>oldblank</vt:lpstr>
      <vt:lpstr>SIMS-AFM-SEM combination for elemental mapping and 3D reconstruction</vt:lpstr>
      <vt:lpstr>Overview</vt:lpstr>
      <vt:lpstr>Multi analysis tool:</vt:lpstr>
      <vt:lpstr>Elemental mapping</vt:lpstr>
      <vt:lpstr>PowerPoint-Präsentation</vt:lpstr>
      <vt:lpstr>Orthogonal ToF Mass Spectrometer</vt:lpstr>
      <vt:lpstr>High resolution-ToF</vt:lpstr>
      <vt:lpstr>In-Situ AFM</vt:lpstr>
      <vt:lpstr>AFM-SIMS specifications</vt:lpstr>
      <vt:lpstr>AFM-SIMS combination</vt:lpstr>
      <vt:lpstr>AFM roughness and depth determination </vt:lpstr>
      <vt:lpstr>AFM-SIMS on Vertical Cavity Surface Emitting Laser (VCSEL)</vt:lpstr>
      <vt:lpstr>AFM-SIMS data acquisition</vt:lpstr>
      <vt:lpstr>SEM data acquisition</vt:lpstr>
      <vt:lpstr>Cluster software</vt:lpstr>
      <vt:lpstr>Cluster software</vt:lpstr>
      <vt:lpstr>Conclusions</vt:lpstr>
      <vt:lpstr>Outlook</vt:lpstr>
      <vt:lpstr>Acknowledgment</vt:lpstr>
    </vt:vector>
  </TitlesOfParts>
  <Company>Empa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a ‘FIB-TOF-SIMS’ with mass resolving power&gt;3000</dc:title>
  <dc:creator>Pillatsch, Lex</dc:creator>
  <cp:lastModifiedBy>Kauer, Christian</cp:lastModifiedBy>
  <cp:revision>162</cp:revision>
  <cp:lastPrinted>2011-01-24T10:25:34Z</cp:lastPrinted>
  <dcterms:created xsi:type="dcterms:W3CDTF">2014-05-14T08:48:41Z</dcterms:created>
  <dcterms:modified xsi:type="dcterms:W3CDTF">2015-04-01T09:38:34Z</dcterms:modified>
</cp:coreProperties>
</file>